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3" d="100"/>
          <a:sy n="83" d="100"/>
        </p:scale>
        <p:origin x="234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D1DBC-E06C-4968-A338-AFA5EB5B9647}" type="datetimeFigureOut">
              <a:rPr lang="zh-TW" altLang="en-US" smtClean="0"/>
              <a:t>2024/5/7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40541-060C-4468-97D3-A249CA650F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7007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D1DBC-E06C-4968-A338-AFA5EB5B9647}" type="datetimeFigureOut">
              <a:rPr lang="zh-TW" altLang="en-US" smtClean="0"/>
              <a:t>2024/5/7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40541-060C-4468-97D3-A249CA650F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3839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D1DBC-E06C-4968-A338-AFA5EB5B9647}" type="datetimeFigureOut">
              <a:rPr lang="zh-TW" altLang="en-US" smtClean="0"/>
              <a:t>2024/5/7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40541-060C-4468-97D3-A249CA650F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0159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D1DBC-E06C-4968-A338-AFA5EB5B9647}" type="datetimeFigureOut">
              <a:rPr lang="zh-TW" altLang="en-US" smtClean="0"/>
              <a:t>2024/5/7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40541-060C-4468-97D3-A249CA650F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119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D1DBC-E06C-4968-A338-AFA5EB5B9647}" type="datetimeFigureOut">
              <a:rPr lang="zh-TW" altLang="en-US" smtClean="0"/>
              <a:t>2024/5/7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40541-060C-4468-97D3-A249CA650F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718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D1DBC-E06C-4968-A338-AFA5EB5B9647}" type="datetimeFigureOut">
              <a:rPr lang="zh-TW" altLang="en-US" smtClean="0"/>
              <a:t>2024/5/7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40541-060C-4468-97D3-A249CA650F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9714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D1DBC-E06C-4968-A338-AFA5EB5B9647}" type="datetimeFigureOut">
              <a:rPr lang="zh-TW" altLang="en-US" smtClean="0"/>
              <a:t>2024/5/7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40541-060C-4468-97D3-A249CA650F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4371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D1DBC-E06C-4968-A338-AFA5EB5B9647}" type="datetimeFigureOut">
              <a:rPr lang="zh-TW" altLang="en-US" smtClean="0"/>
              <a:t>2024/5/7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40541-060C-4468-97D3-A249CA650F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2433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D1DBC-E06C-4968-A338-AFA5EB5B9647}" type="datetimeFigureOut">
              <a:rPr lang="zh-TW" altLang="en-US" smtClean="0"/>
              <a:t>2024/5/7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40541-060C-4468-97D3-A249CA650F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431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D1DBC-E06C-4968-A338-AFA5EB5B9647}" type="datetimeFigureOut">
              <a:rPr lang="zh-TW" altLang="en-US" smtClean="0"/>
              <a:t>2024/5/7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40541-060C-4468-97D3-A249CA650F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1378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D1DBC-E06C-4968-A338-AFA5EB5B9647}" type="datetimeFigureOut">
              <a:rPr lang="zh-TW" altLang="en-US" smtClean="0"/>
              <a:t>2024/5/7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40541-060C-4468-97D3-A249CA650F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1500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D1DBC-E06C-4968-A338-AFA5EB5B9647}" type="datetimeFigureOut">
              <a:rPr lang="zh-TW" altLang="en-US" smtClean="0"/>
              <a:t>2024/5/7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40541-060C-4468-97D3-A249CA650F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4992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C4B6274A-6C09-DFB7-9EC9-EAF350E595F8}"/>
              </a:ext>
            </a:extLst>
          </p:cNvPr>
          <p:cNvSpPr txBox="1"/>
          <p:nvPr/>
        </p:nvSpPr>
        <p:spPr>
          <a:xfrm>
            <a:off x="11233" y="-76395"/>
            <a:ext cx="684460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校園安駕教育申請須知 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091B305F-E2AE-7799-89D4-D3CD0C1C5019}"/>
              </a:ext>
            </a:extLst>
          </p:cNvPr>
          <p:cNvSpPr txBox="1"/>
          <p:nvPr/>
        </p:nvSpPr>
        <p:spPr>
          <a:xfrm>
            <a:off x="2163" y="381946"/>
            <a:ext cx="6809878" cy="87408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壹 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. 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2024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 山葉安駕基金會安駕教育 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為提升教學品質及效益確保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原則採</a:t>
            </a:r>
            <a:r>
              <a:rPr lang="zh-TW" altLang="en-US" sz="16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小班制 </a:t>
            </a:r>
            <a:r>
              <a:rPr lang="en-US" altLang="zh-TW" sz="16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(25~100</a:t>
            </a:r>
            <a:r>
              <a:rPr lang="zh-TW" altLang="en-US" sz="16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人內</a:t>
            </a:r>
            <a:r>
              <a:rPr lang="en-US" altLang="zh-TW" sz="16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6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實施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貳 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.  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申請學校敬請配合小班制實施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並於配合須知表確實填具安駕教育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學科上課人數 </a:t>
            </a:r>
            <a:r>
              <a:rPr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人。</a:t>
            </a:r>
            <a:endParaRPr lang="en-US" altLang="zh-TW" sz="1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1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 </a:t>
            </a:r>
            <a:r>
              <a:rPr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本回貴校申請安駕教育課程</a:t>
            </a:r>
            <a:r>
              <a:rPr lang="zh-TW" altLang="en-US" sz="16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主要動機為何</a:t>
            </a:r>
            <a:r>
              <a:rPr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? </a:t>
            </a:r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1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1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請勾選原因    </a:t>
            </a:r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  配合教育局要求        學校自發性舉辦 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肆 </a:t>
            </a:r>
            <a:r>
              <a:rPr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  </a:t>
            </a:r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本次學科安駕教育</a:t>
            </a:r>
            <a:r>
              <a:rPr lang="zh-TW" altLang="en-US" sz="16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參加人數</a:t>
            </a:r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是否符合</a:t>
            </a:r>
            <a:r>
              <a:rPr lang="zh-TW" altLang="en-US" sz="16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小班制規範</a:t>
            </a:r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  符合      不符合</a:t>
            </a:r>
            <a:endParaRPr lang="en-US" altLang="zh-TW" sz="1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Wingdings" panose="05000000000000000000" pitchFamily="2" charset="2"/>
            </a:endParaRPr>
          </a:p>
          <a:p>
            <a:endParaRPr lang="en-US" altLang="zh-TW" sz="1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不符合原因簡述 </a:t>
            </a:r>
            <a:r>
              <a:rPr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endParaRPr lang="en-US" altLang="zh-TW" sz="1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Wingdings" panose="05000000000000000000" pitchFamily="2" charset="2"/>
            </a:endParaRPr>
          </a:p>
          <a:p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  <a:sym typeface="Wingdings" panose="05000000000000000000" pitchFamily="2" charset="2"/>
            </a:endParaRPr>
          </a:p>
          <a:p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肆 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.  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2024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年度起 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, </a:t>
            </a:r>
            <a:r>
              <a:rPr lang="zh-TW" altLang="en-US" sz="1600" b="1" u="sng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山葉安駕基金會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為</a:t>
            </a:r>
            <a:r>
              <a:rPr lang="zh-TW" altLang="en-US" sz="1600" b="1" u="sng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確保安駕教育品質效益提升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, 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並將</a:t>
            </a: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  <a:sym typeface="Wingdings" panose="05000000000000000000" pitchFamily="2" charset="2"/>
            </a:endParaRPr>
          </a:p>
          <a:p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        有限資源運用在用心且更具迫切需求的學校上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, 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將於安駕教育課後</a:t>
            </a: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  <a:sym typeface="Wingdings" panose="05000000000000000000" pitchFamily="2" charset="2"/>
            </a:endParaRPr>
          </a:p>
          <a:p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         由</a:t>
            </a:r>
            <a:r>
              <a:rPr lang="zh-TW" altLang="en-US" sz="1600" b="1" u="sng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講師進行學生上課秩序評價 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, 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並列為</a:t>
            </a:r>
            <a:r>
              <a:rPr lang="zh-TW" altLang="en-US" sz="1600" b="1" u="sng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次回再申請優先順序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依據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。 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  <a:sym typeface="Wingdings" panose="05000000000000000000" pitchFamily="2" charset="2"/>
            </a:endParaRPr>
          </a:p>
          <a:p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  <a:sym typeface="Wingdings" panose="05000000000000000000" pitchFamily="2" charset="2"/>
            </a:endParaRPr>
          </a:p>
          <a:p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伍 </a:t>
            </a:r>
            <a:r>
              <a:rPr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.  </a:t>
            </a:r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評比採</a:t>
            </a:r>
            <a:r>
              <a:rPr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5</a:t>
            </a:r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分法  說明如下 </a:t>
            </a:r>
            <a:r>
              <a:rPr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:</a:t>
            </a:r>
          </a:p>
          <a:p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                非常好   </a:t>
            </a:r>
            <a:r>
              <a:rPr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&lt; </a:t>
            </a:r>
            <a:r>
              <a:rPr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專注度佳 </a:t>
            </a:r>
            <a:r>
              <a:rPr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&amp;</a:t>
            </a:r>
            <a:r>
              <a:rPr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 秩序佳</a:t>
            </a:r>
            <a:r>
              <a:rPr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&gt;</a:t>
            </a:r>
          </a:p>
          <a:p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                    很好   </a:t>
            </a:r>
            <a:r>
              <a:rPr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&lt;</a:t>
            </a:r>
            <a:r>
              <a:rPr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 專注度可 </a:t>
            </a:r>
            <a:r>
              <a:rPr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&amp; </a:t>
            </a:r>
            <a:r>
              <a:rPr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秩序佳</a:t>
            </a:r>
            <a:r>
              <a:rPr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&gt;</a:t>
            </a:r>
          </a:p>
          <a:p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                        好   </a:t>
            </a:r>
            <a:r>
              <a:rPr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&lt;</a:t>
            </a:r>
            <a:r>
              <a:rPr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 專注度可 </a:t>
            </a:r>
            <a:r>
              <a:rPr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&amp; </a:t>
            </a:r>
            <a:r>
              <a:rPr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秩序可</a:t>
            </a:r>
            <a:r>
              <a:rPr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&gt;</a:t>
            </a:r>
          </a:p>
          <a:p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                    不好   </a:t>
            </a:r>
            <a:r>
              <a:rPr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&lt;</a:t>
            </a:r>
            <a:r>
              <a:rPr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 專注度可 </a:t>
            </a:r>
            <a:r>
              <a:rPr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&amp; </a:t>
            </a:r>
            <a:r>
              <a:rPr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秩序差</a:t>
            </a:r>
            <a:r>
              <a:rPr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&gt;</a:t>
            </a:r>
          </a:p>
          <a:p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            非常不好   </a:t>
            </a:r>
            <a:r>
              <a:rPr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&lt;</a:t>
            </a:r>
            <a:r>
              <a:rPr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 專注度差 </a:t>
            </a:r>
            <a:r>
              <a:rPr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&amp; </a:t>
            </a:r>
            <a:r>
              <a:rPr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秩序差</a:t>
            </a:r>
            <a:r>
              <a:rPr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&gt;</a:t>
            </a:r>
          </a:p>
          <a:p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  <a:sym typeface="Wingdings" panose="05000000000000000000" pitchFamily="2" charset="2"/>
            </a:endParaRPr>
          </a:p>
          <a:p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 陸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. 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上列安駕教育申請須知內容 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, 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本校皆已瞭解也願意全力配合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,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共創</a:t>
            </a: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  <a:sym typeface="Wingdings" panose="05000000000000000000" pitchFamily="2" charset="2"/>
            </a:endParaRPr>
          </a:p>
          <a:p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        更有效益性的安駕教育課程。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  <a:sym typeface="Wingdings" panose="05000000000000000000" pitchFamily="2" charset="2"/>
            </a:endParaRPr>
          </a:p>
          <a:p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         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  <a:sym typeface="Wingdings" panose="05000000000000000000" pitchFamily="2" charset="2"/>
            </a:endParaRPr>
          </a:p>
          <a:p>
            <a:r>
              <a:rPr lang="zh-TW" altLang="en-US" sz="1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         學校名稱   填具 </a:t>
            </a:r>
            <a:r>
              <a:rPr lang="en-US" altLang="zh-TW" sz="1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:</a:t>
            </a:r>
          </a:p>
          <a:p>
            <a:endParaRPr lang="en-US" altLang="zh-TW" sz="16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Wingdings" panose="05000000000000000000" pitchFamily="2" charset="2"/>
            </a:endParaRPr>
          </a:p>
          <a:p>
            <a:r>
              <a:rPr lang="zh-TW" altLang="en-US" sz="1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         學校代表   簽名 </a:t>
            </a:r>
            <a:r>
              <a:rPr lang="en-US" altLang="zh-TW" sz="1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:</a:t>
            </a:r>
            <a:r>
              <a:rPr lang="zh-TW" altLang="en-US" sz="1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 </a:t>
            </a:r>
            <a:endParaRPr lang="en-US" altLang="zh-TW" sz="16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Wingdings" panose="05000000000000000000" pitchFamily="2" charset="2"/>
            </a:endParaRPr>
          </a:p>
          <a:p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         </a:t>
            </a:r>
            <a:endParaRPr lang="en-US" altLang="zh-TW" sz="16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Wingdings" panose="05000000000000000000" pitchFamily="2" charset="2"/>
            </a:endParaRPr>
          </a:p>
          <a:p>
            <a:r>
              <a:rPr lang="zh-TW" altLang="en-US" sz="1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         安駕教育   單位 </a:t>
            </a:r>
            <a:r>
              <a:rPr lang="en-US" altLang="zh-TW" sz="1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:  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財團法人   山葉機車安全駕駛文教基金會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  <a:sym typeface="Wingdings" panose="05000000000000000000" pitchFamily="2" charset="2"/>
            </a:endParaRPr>
          </a:p>
          <a:p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                            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  <a:sym typeface="Wingdings" panose="05000000000000000000" pitchFamily="2" charset="2"/>
            </a:endParaRPr>
          </a:p>
          <a:p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                                     中華民國 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113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年          月              日          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  <a:sym typeface="Wingdings" panose="05000000000000000000" pitchFamily="2" charset="2"/>
            </a:endParaRPr>
          </a:p>
        </p:txBody>
      </p:sp>
      <p:cxnSp>
        <p:nvCxnSpPr>
          <p:cNvPr id="14" name="直線接點 13">
            <a:extLst>
              <a:ext uri="{FF2B5EF4-FFF2-40B4-BE49-F238E27FC236}">
                <a16:creationId xmlns:a16="http://schemas.microsoft.com/office/drawing/2014/main" id="{7DAD60D6-351C-7B19-0AA8-27C594366A7B}"/>
              </a:ext>
            </a:extLst>
          </p:cNvPr>
          <p:cNvCxnSpPr>
            <a:cxnSpLocks/>
          </p:cNvCxnSpPr>
          <p:nvPr/>
        </p:nvCxnSpPr>
        <p:spPr>
          <a:xfrm>
            <a:off x="2390172" y="7473922"/>
            <a:ext cx="34513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接點 2">
            <a:extLst>
              <a:ext uri="{FF2B5EF4-FFF2-40B4-BE49-F238E27FC236}">
                <a16:creationId xmlns:a16="http://schemas.microsoft.com/office/drawing/2014/main" id="{01301141-C643-8577-0F89-8D6B79CC11D0}"/>
              </a:ext>
            </a:extLst>
          </p:cNvPr>
          <p:cNvCxnSpPr>
            <a:cxnSpLocks/>
          </p:cNvCxnSpPr>
          <p:nvPr/>
        </p:nvCxnSpPr>
        <p:spPr>
          <a:xfrm>
            <a:off x="2390172" y="7993108"/>
            <a:ext cx="34513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8FA8562D-5DE7-997B-10FB-F1C3A9AE96DA}"/>
              </a:ext>
            </a:extLst>
          </p:cNvPr>
          <p:cNvCxnSpPr/>
          <p:nvPr/>
        </p:nvCxnSpPr>
        <p:spPr>
          <a:xfrm>
            <a:off x="2199190" y="3680749"/>
            <a:ext cx="44562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接點 7">
            <a:extLst>
              <a:ext uri="{FF2B5EF4-FFF2-40B4-BE49-F238E27FC236}">
                <a16:creationId xmlns:a16="http://schemas.microsoft.com/office/drawing/2014/main" id="{00E8A139-37C5-0EBF-E45A-E79651B6A7B3}"/>
              </a:ext>
            </a:extLst>
          </p:cNvPr>
          <p:cNvCxnSpPr>
            <a:cxnSpLocks/>
          </p:cNvCxnSpPr>
          <p:nvPr/>
        </p:nvCxnSpPr>
        <p:spPr>
          <a:xfrm>
            <a:off x="1805651" y="1678328"/>
            <a:ext cx="11690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6840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646</TotalTime>
  <Words>312</Words>
  <Application>Microsoft Office PowerPoint</Application>
  <PresentationFormat>如螢幕大小 (4:3)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微軟正黑體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Tsungtien Lee</dc:creator>
  <cp:lastModifiedBy>Tsungtien Lee</cp:lastModifiedBy>
  <cp:revision>23</cp:revision>
  <cp:lastPrinted>2024-03-04T02:35:56Z</cp:lastPrinted>
  <dcterms:created xsi:type="dcterms:W3CDTF">2024-01-26T03:59:19Z</dcterms:created>
  <dcterms:modified xsi:type="dcterms:W3CDTF">2024-05-07T08:38:17Z</dcterms:modified>
</cp:coreProperties>
</file>